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9" r:id="rId2"/>
    <p:sldId id="267" r:id="rId3"/>
    <p:sldId id="266" r:id="rId4"/>
    <p:sldId id="290" r:id="rId5"/>
    <p:sldId id="275" r:id="rId6"/>
    <p:sldId id="291" r:id="rId7"/>
    <p:sldId id="268" r:id="rId8"/>
    <p:sldId id="292" r:id="rId9"/>
    <p:sldId id="271" r:id="rId10"/>
    <p:sldId id="273" r:id="rId11"/>
    <p:sldId id="285" r:id="rId12"/>
    <p:sldId id="274" r:id="rId13"/>
    <p:sldId id="286" r:id="rId14"/>
    <p:sldId id="287" r:id="rId15"/>
    <p:sldId id="288" r:id="rId16"/>
    <p:sldId id="289" r:id="rId17"/>
    <p:sldId id="283" r:id="rId18"/>
    <p:sldId id="284" r:id="rId19"/>
    <p:sldId id="265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24403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UIA_Template-Presentación-04.png" descr="UIA_Template-Presentación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GRACIAS"/>
          <p:cNvSpPr>
            <a:spLocks noGrp="1"/>
          </p:cNvSpPr>
          <p:nvPr>
            <p:ph type="body" sz="quarter" idx="13"/>
          </p:nvPr>
        </p:nvSpPr>
        <p:spPr>
          <a:xfrm>
            <a:off x="14342533" y="6261100"/>
            <a:ext cx="6971837" cy="22032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1200">
                <a:solidFill>
                  <a:srgbClr val="F5D461"/>
                </a:solidFill>
                <a:latin typeface="Abrade-Black"/>
                <a:ea typeface="Abrade-Black"/>
                <a:cs typeface="Abrade-Black"/>
                <a:sym typeface="Abrade-Black"/>
              </a:defRPr>
            </a:lvl1pPr>
          </a:lstStyle>
          <a:p>
            <a:r>
              <a:t>GRACIAS</a:t>
            </a:r>
          </a:p>
        </p:txBody>
      </p:sp>
      <p:sp>
        <p:nvSpPr>
          <p:cNvPr id="22" name="MUCHAS"/>
          <p:cNvSpPr>
            <a:spLocks noGrp="1"/>
          </p:cNvSpPr>
          <p:nvPr>
            <p:ph type="body" sz="quarter" idx="14"/>
          </p:nvPr>
        </p:nvSpPr>
        <p:spPr>
          <a:xfrm>
            <a:off x="3285066" y="6261100"/>
            <a:ext cx="6971837" cy="22032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1200">
                <a:solidFill>
                  <a:srgbClr val="F8E196"/>
                </a:solidFill>
                <a:latin typeface="Abrade-Black"/>
                <a:ea typeface="Abrade-Black"/>
                <a:cs typeface="Abrade-Black"/>
                <a:sym typeface="Abrade-Black"/>
              </a:defRPr>
            </a:lvl1pPr>
          </a:lstStyle>
          <a:p>
            <a:r>
              <a:t>MUCHAS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8391" y="-117183"/>
            <a:ext cx="26823393" cy="13924966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Body Level One…"/>
          <p:cNvSpPr>
            <a:spLocks noGrp="1"/>
          </p:cNvSpPr>
          <p:nvPr>
            <p:ph type="body" sz="half" idx="13"/>
          </p:nvPr>
        </p:nvSpPr>
        <p:spPr>
          <a:xfrm>
            <a:off x="1409170" y="3996101"/>
            <a:ext cx="18468976" cy="4301001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t>Body Level One</a:t>
            </a:r>
          </a:p>
          <a:p>
            <a:pPr marL="0" indent="0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t>Body Level One</a:t>
            </a:r>
          </a:p>
          <a:p>
            <a:pPr marL="0" indent="0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t>Body Level One</a:t>
            </a:r>
          </a:p>
          <a:p>
            <a:pPr marL="0" indent="0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t>Body Level One</a:t>
            </a:r>
          </a:p>
        </p:txBody>
      </p:sp>
      <p:sp>
        <p:nvSpPr>
          <p:cNvPr id="50" name="Title Text"/>
          <p:cNvSpPr>
            <a:spLocks noGrp="1"/>
          </p:cNvSpPr>
          <p:nvPr>
            <p:ph type="body" sz="quarter" idx="14"/>
          </p:nvPr>
        </p:nvSpPr>
        <p:spPr>
          <a:xfrm>
            <a:off x="1405466" y="1655233"/>
            <a:ext cx="18476383" cy="22032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1200">
                <a:solidFill>
                  <a:srgbClr val="F4D15C"/>
                </a:solidFill>
                <a:latin typeface="Abrade-Black"/>
                <a:ea typeface="Abrade-Black"/>
                <a:cs typeface="Abrade-Black"/>
                <a:sym typeface="Abrade-Black"/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IA_Template-Presentación-06.png" descr="UIA_Template-Presentación-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" y="0"/>
            <a:ext cx="2437926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1689100" y="1642533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Abrade-Black"/>
          <a:ea typeface="Abrade-Black"/>
          <a:cs typeface="Abrade-Black"/>
          <a:sym typeface="Abrade-Black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>
            <a:spLocks noGrp="1"/>
          </p:cNvSpPr>
          <p:nvPr>
            <p:ph type="body" idx="13"/>
          </p:nvPr>
        </p:nvSpPr>
        <p:spPr>
          <a:xfrm>
            <a:off x="3635535" y="9084936"/>
            <a:ext cx="18468976" cy="43010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rPr lang="en-US" sz="7200" dirty="0">
                <a:solidFill>
                  <a:srgbClr val="F4D15C"/>
                </a:solidFill>
                <a:latin typeface="Abrade-Black"/>
              </a:rPr>
              <a:t>Grupo J:</a:t>
            </a:r>
            <a:br>
              <a:rPr lang="en-US" sz="7200" dirty="0">
                <a:solidFill>
                  <a:srgbClr val="F4D15C"/>
                </a:solidFill>
                <a:latin typeface="Abrade-Black"/>
              </a:rPr>
            </a:br>
            <a:r>
              <a:rPr lang="en-US" sz="7200" dirty="0">
                <a:solidFill>
                  <a:srgbClr val="F4D15C"/>
                </a:solidFill>
                <a:latin typeface="Abrade-Black"/>
              </a:rPr>
              <a:t>Joshua Antonio Navarro Corrales </a:t>
            </a:r>
          </a:p>
          <a:p>
            <a:pPr marL="0" indent="0" algn="r">
              <a:spcBef>
                <a:spcPts val="500"/>
              </a:spcBef>
              <a:buSzTx/>
              <a:buNone/>
              <a:defRPr sz="3600">
                <a:solidFill>
                  <a:srgbClr val="000000"/>
                </a:solidFill>
                <a:latin typeface="Abrade-Book"/>
                <a:ea typeface="Abrade-Book"/>
                <a:cs typeface="Abrade-Book"/>
                <a:sym typeface="Abrade-Book"/>
              </a:defRPr>
            </a:pPr>
            <a:r>
              <a:rPr lang="en-US" sz="7200" dirty="0">
                <a:solidFill>
                  <a:srgbClr val="F4D15C"/>
                </a:solidFill>
                <a:latin typeface="Abrade-Black"/>
              </a:rPr>
              <a:t>Brayan Chavarria Arias </a:t>
            </a:r>
          </a:p>
        </p:txBody>
      </p:sp>
      <p:sp>
        <p:nvSpPr>
          <p:cNvPr id="119" name="Title Text"/>
          <p:cNvSpPr>
            <a:spLocks noGrp="1"/>
          </p:cNvSpPr>
          <p:nvPr>
            <p:ph type="body" idx="14"/>
          </p:nvPr>
        </p:nvSpPr>
        <p:spPr>
          <a:xfrm>
            <a:off x="1246440" y="1913650"/>
            <a:ext cx="18810725" cy="3711897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algn="ctr"/>
            <a:r>
              <a:rPr lang="es-CR" sz="16500" dirty="0">
                <a:solidFill>
                  <a:schemeClr val="bg1"/>
                </a:solidFill>
              </a:rPr>
              <a:t>Tema:</a:t>
            </a:r>
          </a:p>
          <a:p>
            <a:pPr algn="ctr"/>
            <a:endParaRPr lang="es-CR" sz="16500" dirty="0">
              <a:solidFill>
                <a:schemeClr val="bg1"/>
              </a:solidFill>
            </a:endParaRPr>
          </a:p>
          <a:p>
            <a:pPr algn="ctr"/>
            <a:r>
              <a:rPr lang="es-CR" sz="12000" dirty="0">
                <a:solidFill>
                  <a:schemeClr val="bg1"/>
                </a:solidFill>
              </a:rPr>
              <a:t>Descubrir patrones en los clientes que abandonan el banco para desarrollar campañas de retención personalizadas y reducir la tasa de abandono.</a:t>
            </a:r>
            <a:endParaRPr lang="es-C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CB0192-6B5F-94AC-1605-A24E3D467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53808" y="1496207"/>
            <a:ext cx="18476383" cy="2203252"/>
          </a:xfrm>
        </p:spPr>
        <p:txBody>
          <a:bodyPr>
            <a:normAutofit/>
          </a:bodyPr>
          <a:lstStyle/>
          <a:p>
            <a:r>
              <a:rPr lang="es-ES" sz="8800" dirty="0">
                <a:solidFill>
                  <a:schemeClr val="bg1"/>
                </a:solidFill>
                <a:latin typeface="+mj-lt"/>
              </a:rPr>
              <a:t>Preparación de los datos: </a:t>
            </a:r>
            <a:endParaRPr lang="es-CR" sz="8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2DA53A9-C0AA-C30E-7143-A29095197C68}"/>
              </a:ext>
            </a:extLst>
          </p:cNvPr>
          <p:cNvSpPr txBox="1"/>
          <p:nvPr/>
        </p:nvSpPr>
        <p:spPr>
          <a:xfrm>
            <a:off x="2405270" y="3999390"/>
            <a:ext cx="18769219" cy="40206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R" sz="40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 variables cuantitativas son aquellas que se pueden medir numéricamente.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CR" sz="36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R" sz="36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Continuas: </a:t>
            </a:r>
            <a:r>
              <a:rPr lang="es-CR" sz="36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Pueden tomar cualquier valor dentro de un rango continuo.</a:t>
            </a:r>
          </a:p>
          <a:p>
            <a:pPr marL="914400" lvl="2" indent="0" algn="just">
              <a:lnSpc>
                <a:spcPct val="107000"/>
              </a:lnSpc>
              <a:spcAft>
                <a:spcPts val="800"/>
              </a:spcAft>
              <a:buSzPts val="1000"/>
              <a:tabLst>
                <a:tab pos="1371600" algn="l"/>
              </a:tabLst>
            </a:pPr>
            <a:r>
              <a:rPr lang="es-CR" sz="36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Saldo: </a:t>
            </a:r>
            <a:r>
              <a:rPr lang="es-CR" sz="36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 una variable continua porque el saldo de una cuenta puede ser cualquier valor dentro de un rango (por ejemplo, $100.25, $100.50, etc.).</a:t>
            </a:r>
            <a:endParaRPr lang="es-CR" sz="36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R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Discretas</a:t>
            </a:r>
            <a:r>
              <a:rPr lang="es-CR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Pueden tomar valores específicos y separados.</a:t>
            </a:r>
            <a:endParaRPr lang="es-C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CR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Edad</a:t>
            </a:r>
            <a:r>
              <a:rPr lang="es-CR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Es una variable discreta porque la edad generalmente se mide en años enteros (20, 21, 22, etc.).</a:t>
            </a:r>
            <a:endParaRPr lang="es-C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80DB534-D394-D4DE-0C01-8A81D44B879F}"/>
              </a:ext>
            </a:extLst>
          </p:cNvPr>
          <p:cNvSpPr txBox="1"/>
          <p:nvPr/>
        </p:nvSpPr>
        <p:spPr>
          <a:xfrm>
            <a:off x="2230506" y="8020042"/>
            <a:ext cx="18943983" cy="1493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14400" lvl="2" indent="0" algn="just">
              <a:lnSpc>
                <a:spcPct val="107000"/>
              </a:lnSpc>
              <a:spcAft>
                <a:spcPts val="800"/>
              </a:spcAft>
              <a:buSzPts val="1000"/>
              <a:tabLst>
                <a:tab pos="1371600" algn="l"/>
              </a:tabLst>
            </a:pPr>
            <a:r>
              <a:rPr lang="es-CR" sz="36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Discretas</a:t>
            </a:r>
            <a:r>
              <a:rPr lang="es-CR" sz="36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Pueden tomar valores específicos y separados.</a:t>
            </a:r>
            <a:endParaRPr lang="es-CR" sz="3600" kern="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1371600" algn="l"/>
              </a:tabLst>
            </a:pPr>
            <a:r>
              <a:rPr lang="es-CR" sz="36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Edad</a:t>
            </a:r>
            <a:r>
              <a:rPr lang="es-CR" sz="36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Es una variable discreta porque la edad generalmente mide en años enteros (20, 21</a:t>
            </a:r>
            <a:r>
              <a:rPr lang="en-US" sz="36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s-CR" sz="36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s-CR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0" lang="es-C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7524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FE63295-F838-D159-D992-BA88CE4C1F0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180582" y="3022066"/>
            <a:ext cx="20790384" cy="56050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CR" sz="51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 variables cualitativas son aquellas que describen categorías o cualidades.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R" sz="39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Nominales</a:t>
            </a:r>
            <a:r>
              <a:rPr lang="es-CR" sz="39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No tienen un orden intrínseco.</a:t>
            </a:r>
            <a:endParaRPr lang="es-CR" sz="3900" kern="1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R" sz="39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Género</a:t>
            </a:r>
            <a:r>
              <a:rPr lang="es-CR" sz="39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Es una variable nominal porque las categorías (Masculino, Femenino) no tienen un orden natural.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CR" sz="3900" b="1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Tarjeta de crédito (Sí o No)</a:t>
            </a:r>
            <a:r>
              <a:rPr lang="es-CR" sz="39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Es nominal porque las categorías no tienen un orden.</a:t>
            </a:r>
            <a:endParaRPr lang="es-CR" sz="39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206C47-DFE8-9568-94FA-97C865192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5466" y="1655233"/>
            <a:ext cx="18476383" cy="1227115"/>
          </a:xfrm>
        </p:spPr>
        <p:txBody>
          <a:bodyPr>
            <a:normAutofit fontScale="92500" lnSpcReduction="20000"/>
          </a:bodyPr>
          <a:lstStyle/>
          <a:p>
            <a:r>
              <a:rPr lang="es-ES" sz="9600" dirty="0">
                <a:solidFill>
                  <a:schemeClr val="bg1"/>
                </a:solidFill>
                <a:latin typeface="+mj-lt"/>
              </a:rPr>
              <a:t>Preparación de los datos: </a:t>
            </a:r>
            <a:endParaRPr lang="es-CR" sz="9600" dirty="0">
              <a:solidFill>
                <a:schemeClr val="bg1"/>
              </a:solidFill>
              <a:latin typeface="+mj-lt"/>
            </a:endParaRP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86700635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0055B1-4764-7083-ECF8-76F6A18E13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944" y="0"/>
            <a:ext cx="24734447" cy="5023863"/>
          </a:xfrm>
        </p:spPr>
        <p:txBody>
          <a:bodyPr>
            <a:noAutofit/>
          </a:bodyPr>
          <a:lstStyle/>
          <a:p>
            <a:r>
              <a:rPr lang="es-CR" sz="8000" dirty="0">
                <a:solidFill>
                  <a:schemeClr val="bg1"/>
                </a:solidFill>
                <a:latin typeface="+mj-lt"/>
              </a:rPr>
              <a:t>Entendimiento de cada una de las variables: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2B32F8-9265-9C26-4624-14B589594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6" t="23561" r="62333" b="44353"/>
          <a:stretch/>
        </p:blipFill>
        <p:spPr bwMode="auto">
          <a:xfrm>
            <a:off x="711200" y="3828791"/>
            <a:ext cx="22961600" cy="73704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56492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CCC354-DDA4-E8AD-6F5D-4665D8C167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CR" sz="66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</a:rPr>
              <a:t>Estudio de las relaciones </a:t>
            </a:r>
            <a:endParaRPr lang="es-CR" sz="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9B8B4D-2BA0-A869-B410-3750FADBD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2" t="23091" r="62593" b="7773"/>
          <a:stretch/>
        </p:blipFill>
        <p:spPr bwMode="auto">
          <a:xfrm>
            <a:off x="3866048" y="4217425"/>
            <a:ext cx="12414248" cy="8376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01090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FD63FB-1419-16C6-9F77-2F74CE79B1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7901" y="1098641"/>
            <a:ext cx="18476383" cy="2203252"/>
          </a:xfrm>
        </p:spPr>
        <p:txBody>
          <a:bodyPr>
            <a:normAutofit/>
          </a:bodyPr>
          <a:lstStyle/>
          <a:p>
            <a:r>
              <a:rPr lang="es-CR" sz="6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s-CR" sz="6600" b="1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ablas de dimensiones </a:t>
            </a:r>
            <a:endParaRPr lang="es-CR" sz="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9A8C80-549D-3D98-48AA-6B870F7BE1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37"/>
          <a:stretch/>
        </p:blipFill>
        <p:spPr bwMode="auto">
          <a:xfrm>
            <a:off x="4071012" y="3869688"/>
            <a:ext cx="15413272" cy="8747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54462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DBE135-70F1-8FAF-D551-B4AD00F82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8000" dirty="0" err="1">
                <a:solidFill>
                  <a:schemeClr val="bg1"/>
                </a:solidFill>
                <a:latin typeface="+mj-lt"/>
              </a:rPr>
              <a:t>Tabla</a:t>
            </a:r>
            <a:r>
              <a:rPr lang="en-US" sz="8000" dirty="0">
                <a:solidFill>
                  <a:schemeClr val="bg1"/>
                </a:solidFill>
                <a:latin typeface="+mj-lt"/>
              </a:rPr>
              <a:t> de Hechos </a:t>
            </a:r>
            <a:endParaRPr lang="es-CR" sz="8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85FC40-7848-A61D-D29E-F3DF5A19A5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59"/>
          <a:stretch/>
        </p:blipFill>
        <p:spPr bwMode="auto">
          <a:xfrm>
            <a:off x="4713612" y="4281361"/>
            <a:ext cx="14956776" cy="8340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905736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DBE135-70F1-8FAF-D551-B4AD00F82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R" sz="6600" b="1" kern="10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CR" sz="66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ubo multidimensional </a:t>
            </a:r>
            <a:endParaRPr lang="es-CR" sz="6600" kern="100" dirty="0">
              <a:solidFill>
                <a:schemeClr val="bg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50D53B-2F9B-4B12-6B58-A3B2D5857E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2"/>
          <a:stretch/>
        </p:blipFill>
        <p:spPr bwMode="auto">
          <a:xfrm>
            <a:off x="5146551" y="3858485"/>
            <a:ext cx="15387692" cy="86848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334703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0A7C04-EA62-BB14-705A-86E7EFD804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R" dirty="0">
                <a:solidFill>
                  <a:schemeClr val="bg1"/>
                </a:solidFill>
                <a:latin typeface="+mj-lt"/>
              </a:rPr>
              <a:t>Conclusión: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CC5321-8B05-20F1-978C-BC98C17058CE}"/>
              </a:ext>
            </a:extLst>
          </p:cNvPr>
          <p:cNvSpPr txBox="1"/>
          <p:nvPr/>
        </p:nvSpPr>
        <p:spPr>
          <a:xfrm>
            <a:off x="1186437" y="5292213"/>
            <a:ext cx="21315754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R" sz="4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mujeres entre 31 y 40 años destacan como las más propensas a abandonar la entidad</a:t>
            </a:r>
          </a:p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R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uFillTx/>
              <a:latin typeface="Calibri" panose="020F0502020204030204" pitchFamily="34" charset="0"/>
              <a:cs typeface="Times New Roman" panose="02020603050405020304" pitchFamily="18" charset="0"/>
              <a:sym typeface="Helvetica Light"/>
            </a:endParaRPr>
          </a:p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R" sz="4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grupo de clientes con saldos elevados también opta por dejar el banco</a:t>
            </a:r>
          </a:p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R" sz="4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uFillTx/>
              <a:latin typeface="Calibri" panose="020F0502020204030204" pitchFamily="34" charset="0"/>
              <a:cs typeface="Times New Roman" panose="02020603050405020304" pitchFamily="18" charset="0"/>
              <a:sym typeface="Helvetica Light"/>
            </a:endParaRPr>
          </a:p>
          <a:p>
            <a:pPr marL="685800" marR="0" indent="-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R" sz="4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posesión de una tarjeta de crédito, aunque común entre los clientes, no se traduce en una lealtad a la entidad</a:t>
            </a:r>
            <a:r>
              <a:rPr lang="es-CR" sz="3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kumimoji="0" lang="es-CR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182374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F73EA5-B8E8-3193-22F5-BF1E422758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4121" y="1655233"/>
            <a:ext cx="18476383" cy="2203252"/>
          </a:xfrm>
        </p:spPr>
        <p:txBody>
          <a:bodyPr>
            <a:normAutofit/>
          </a:bodyPr>
          <a:lstStyle/>
          <a:p>
            <a:r>
              <a:rPr lang="es-CR" sz="9600" dirty="0">
                <a:solidFill>
                  <a:schemeClr val="bg1"/>
                </a:solidFill>
                <a:latin typeface="+mj-lt"/>
              </a:rPr>
              <a:t>Recomendaciones</a:t>
            </a:r>
            <a:r>
              <a:rPr lang="es-CR" sz="8800" dirty="0"/>
              <a:t> 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37A0B4C-CE81-BCE1-65F8-E1436EC93506}"/>
              </a:ext>
            </a:extLst>
          </p:cNvPr>
          <p:cNvSpPr txBox="1">
            <a:spLocks/>
          </p:cNvSpPr>
          <p:nvPr/>
        </p:nvSpPr>
        <p:spPr>
          <a:xfrm>
            <a:off x="3578087" y="3858485"/>
            <a:ext cx="17313965" cy="7781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numCol="1" anchor="t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SzPct val="150000"/>
              <a:buNone/>
            </a:pPr>
            <a:r>
              <a:rPr lang="es-C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 de beneficios personalizados para mujeres:</a:t>
            </a:r>
            <a:r>
              <a:rPr lang="es-C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sz="48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2357E4-28E7-96E4-5B08-88E2977DEE2B}"/>
              </a:ext>
            </a:extLst>
          </p:cNvPr>
          <p:cNvSpPr txBox="1"/>
          <p:nvPr/>
        </p:nvSpPr>
        <p:spPr>
          <a:xfrm>
            <a:off x="1470991" y="5879248"/>
            <a:ext cx="19162644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R" sz="4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Programa de beneficios personalizados para mujeres</a:t>
            </a:r>
          </a:p>
          <a:p>
            <a:pPr marL="571500" marR="0" indent="-571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s-CR" sz="4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marR="0" indent="-571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R" sz="4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Incentivos y programas de fidelización para clientes con saldos elevados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s-CR" sz="4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marR="0" indent="-5715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R" sz="4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Revalorizar la oferta de tarjetas de crédito </a:t>
            </a:r>
            <a:endParaRPr kumimoji="0" lang="es-CR" sz="9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64621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RACIAS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CR" dirty="0"/>
              <a:t>  </a:t>
            </a:r>
            <a:r>
              <a:rPr dirty="0"/>
              <a:t>GRACIAS</a:t>
            </a:r>
          </a:p>
        </p:txBody>
      </p:sp>
      <p:sp>
        <p:nvSpPr>
          <p:cNvPr id="140" name="MUCHAS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MUCHAS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0F3183-8500-5DE4-0704-B3EE8A529A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589" y="1344336"/>
            <a:ext cx="15271968" cy="3625229"/>
          </a:xfrm>
        </p:spPr>
        <p:txBody>
          <a:bodyPr>
            <a:normAutofit/>
          </a:bodyPr>
          <a:lstStyle/>
          <a:p>
            <a:pPr algn="ctr"/>
            <a:r>
              <a:rPr lang="es-ES" sz="8800" dirty="0">
                <a:solidFill>
                  <a:schemeClr val="bg1"/>
                </a:solidFill>
                <a:latin typeface="+mj-lt"/>
              </a:rPr>
              <a:t>Fuente pública utilizada: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01B440-AA2F-3DD8-36C2-A29BC8BD8C1A}"/>
              </a:ext>
            </a:extLst>
          </p:cNvPr>
          <p:cNvSpPr txBox="1"/>
          <p:nvPr/>
        </p:nvSpPr>
        <p:spPr>
          <a:xfrm>
            <a:off x="5488057" y="5813791"/>
            <a:ext cx="13407886" cy="1631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R" dirty="0">
                <a:solidFill>
                  <a:schemeClr val="bg1"/>
                </a:solidFill>
              </a:rPr>
              <a:t>Conjunto de datos de predicción de abandono de clientes bancarios, en la pagina Kaggle</a:t>
            </a:r>
          </a:p>
        </p:txBody>
      </p:sp>
    </p:spTree>
    <p:extLst>
      <p:ext uri="{BB962C8B-B14F-4D97-AF65-F5344CB8AC3E}">
        <p14:creationId xmlns:p14="http://schemas.microsoft.com/office/powerpoint/2010/main" val="18257169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A3602A9-231F-349F-AB64-A6E49BC22895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331843" y="1587346"/>
            <a:ext cx="20122893" cy="2648180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CR" sz="6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¿Cuál es el perfil demográfico de los clientes que tienden a abandonar el banco?</a:t>
            </a:r>
            <a:endParaRPr lang="es-CR" sz="6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187F2164-E44A-1E72-1F0B-DFE47A26ADF0}"/>
              </a:ext>
            </a:extLst>
          </p:cNvPr>
          <p:cNvSpPr txBox="1">
            <a:spLocks/>
          </p:cNvSpPr>
          <p:nvPr/>
        </p:nvSpPr>
        <p:spPr>
          <a:xfrm>
            <a:off x="3068140" y="5324459"/>
            <a:ext cx="18247715" cy="3363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numCol="1" anchor="t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R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Identificar el perfil demográfico de los clientes que abandonan el banco puede ayudar a comprender si ciertos grupos tienen una mayor tendencia a hacerlo, lo que permitiría diseñar estrategias de retención específicas.</a:t>
            </a:r>
            <a:endParaRPr lang="es-C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36DCEFF-9CE4-36F2-2283-04747CC7126A}"/>
              </a:ext>
            </a:extLst>
          </p:cNvPr>
          <p:cNvSpPr txBox="1"/>
          <p:nvPr/>
        </p:nvSpPr>
        <p:spPr>
          <a:xfrm>
            <a:off x="1865239" y="5083168"/>
            <a:ext cx="20653513" cy="360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R" sz="54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Identificar el perfil demográfico de los clientes que abandonan el banco puede ayudar a </a:t>
            </a:r>
            <a:r>
              <a:rPr lang="es-CR" sz="48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comprender</a:t>
            </a:r>
            <a:r>
              <a:rPr lang="es-CR" sz="5400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si ciertos grupos tienen una mayor tendencia a hacerlo, lo que permitiría </a:t>
            </a:r>
            <a:r>
              <a:rPr lang="es-CR" sz="5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diseñar estrategias de retención específicas.</a:t>
            </a:r>
            <a:endParaRPr lang="es-CR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D6A1DB-C8D4-CA74-F7AD-1AD1D868BCFE}"/>
              </a:ext>
            </a:extLst>
          </p:cNvPr>
          <p:cNvSpPr txBox="1"/>
          <p:nvPr/>
        </p:nvSpPr>
        <p:spPr>
          <a:xfrm>
            <a:off x="9110866" y="9734682"/>
            <a:ext cx="13407886" cy="31597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CR" sz="4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Género</a:t>
            </a:r>
            <a:r>
              <a:rPr lang="es-CR" sz="4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Masculino, Femenino.</a:t>
            </a:r>
            <a:endParaRPr lang="es-CR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CR" sz="4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Edad</a:t>
            </a:r>
            <a:r>
              <a:rPr lang="es-CR" sz="4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Rango de edades.</a:t>
            </a:r>
            <a:endParaRPr lang="es-CR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CR" sz="4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Fuera Del Banco:</a:t>
            </a:r>
            <a:r>
              <a:rPr lang="es-CR" sz="4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Dentro o fuera del banco en su totalidad.</a:t>
            </a:r>
            <a:endParaRPr lang="es-CR" sz="4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7666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F891FC5-1C40-4BDB-07DE-B67A2ECB94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42"/>
          <a:stretch/>
        </p:blipFill>
        <p:spPr bwMode="auto">
          <a:xfrm>
            <a:off x="1101380" y="1126546"/>
            <a:ext cx="5776499" cy="1079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6997676-A61A-2858-2892-1A253501F7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16"/>
          <a:stretch/>
        </p:blipFill>
        <p:spPr bwMode="auto">
          <a:xfrm>
            <a:off x="8041582" y="1126546"/>
            <a:ext cx="5455758" cy="10897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C24745-C73F-707A-EACE-846D9F9138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66" b="48802"/>
          <a:stretch/>
        </p:blipFill>
        <p:spPr bwMode="auto">
          <a:xfrm>
            <a:off x="15371031" y="1322001"/>
            <a:ext cx="7433640" cy="8895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18899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91B00A2-88A5-0872-CF67-61A27F2C9557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2653470" y="4828976"/>
            <a:ext cx="18468976" cy="4301001"/>
          </a:xfrm>
        </p:spPr>
        <p:txBody>
          <a:bodyPr>
            <a:normAutofit/>
          </a:bodyPr>
          <a:lstStyle/>
          <a:p>
            <a:pPr marL="0" indent="0" hangingPunct="1">
              <a:buSzPct val="150000"/>
              <a:buNone/>
            </a:pPr>
            <a:r>
              <a:rPr lang="es-CR" sz="5400" dirty="0">
                <a:solidFill>
                  <a:schemeClr val="bg1"/>
                </a:solidFill>
              </a:rPr>
              <a:t>El balance de la cuenta puede ser un indicador importante de la estabilidad financiera y la relación del cliente con el banco</a:t>
            </a:r>
            <a:r>
              <a:rPr lang="es-CR" sz="4800" dirty="0">
                <a:solidFill>
                  <a:schemeClr val="bg1"/>
                </a:solidFill>
              </a:rPr>
              <a:t>. </a:t>
            </a:r>
            <a:endParaRPr lang="es-ES" sz="4800" dirty="0">
              <a:solidFill>
                <a:schemeClr val="bg1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5756EF-6743-E094-EF88-05EB8C41E3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9170" y="661320"/>
            <a:ext cx="20957577" cy="3632384"/>
          </a:xfrm>
        </p:spPr>
        <p:txBody>
          <a:bodyPr>
            <a:normAutofit/>
          </a:bodyPr>
          <a:lstStyle/>
          <a:p>
            <a:r>
              <a:rPr lang="es-CR" sz="6600" dirty="0">
                <a:solidFill>
                  <a:schemeClr val="bg1"/>
                </a:solidFill>
              </a:rPr>
              <a:t>¿</a:t>
            </a:r>
            <a:r>
              <a:rPr lang="es-CR" sz="6600" dirty="0">
                <a:solidFill>
                  <a:schemeClr val="bg1"/>
                </a:solidFill>
                <a:latin typeface="+mj-lt"/>
              </a:rPr>
              <a:t>Cómo influye el Saldo de la cuenta en la permanencia o salida de los clientes?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56ECE9-C2E3-475B-3F30-67BCAE65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906" y="8668362"/>
            <a:ext cx="16004187" cy="43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165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67CD41-313F-92B2-4CC4-47E8B5024B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43"/>
          <a:stretch/>
        </p:blipFill>
        <p:spPr bwMode="auto">
          <a:xfrm>
            <a:off x="3036542" y="1207372"/>
            <a:ext cx="7339910" cy="120350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95DF05-5C1E-17E4-A2E9-2FEA212B7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19" b="47771"/>
          <a:stretch/>
        </p:blipFill>
        <p:spPr bwMode="auto">
          <a:xfrm>
            <a:off x="11533065" y="1207372"/>
            <a:ext cx="8780723" cy="7464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80348B0-5611-27A3-B76E-6F70C1DFD2D4}"/>
              </a:ext>
            </a:extLst>
          </p:cNvPr>
          <p:cNvSpPr txBox="1"/>
          <p:nvPr/>
        </p:nvSpPr>
        <p:spPr>
          <a:xfrm>
            <a:off x="11136795" y="9621077"/>
            <a:ext cx="11405152" cy="2530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R" sz="4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Total, de Abandonos: 2037 personas</a:t>
            </a:r>
            <a:endParaRPr lang="es-CR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R" sz="4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Abandonos totales en rango de 100.359 a 150.538: 987personas</a:t>
            </a:r>
            <a:endParaRPr lang="es-CR" sz="4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8326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ECF0A65-88C6-A478-124C-59A26AC21B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4938" y="1264655"/>
            <a:ext cx="18476912" cy="2203450"/>
          </a:xfrm>
        </p:spPr>
        <p:txBody>
          <a:bodyPr>
            <a:noAutofit/>
          </a:bodyPr>
          <a:lstStyle/>
          <a:p>
            <a:r>
              <a:rPr lang="es-CR" sz="6600" dirty="0">
                <a:solidFill>
                  <a:schemeClr val="bg1"/>
                </a:solidFill>
                <a:latin typeface="+mj-lt"/>
              </a:rPr>
              <a:t>¿Qué impacto tiene la posesión de una tarjeta de crédito en la retención de clientes?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2F3D87-F735-9148-13A4-917E23CC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70" y="8419095"/>
            <a:ext cx="18487060" cy="3657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7CC4AC9-7658-8F2B-7603-4C20195B681E}"/>
              </a:ext>
            </a:extLst>
          </p:cNvPr>
          <p:cNvSpPr txBox="1"/>
          <p:nvPr/>
        </p:nvSpPr>
        <p:spPr>
          <a:xfrm>
            <a:off x="2269539" y="5296905"/>
            <a:ext cx="1984492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CR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 posesión de una tarjeta de crédito puede estar relacionada con la lealtad del cliente y su satisfacción con los servicios bancarios. </a:t>
            </a:r>
          </a:p>
        </p:txBody>
      </p:sp>
    </p:spTree>
    <p:extLst>
      <p:ext uri="{BB962C8B-B14F-4D97-AF65-F5344CB8AC3E}">
        <p14:creationId xmlns:p14="http://schemas.microsoft.com/office/powerpoint/2010/main" val="30459644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F63AD2-8115-4FCE-0710-9A07B3C2E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78" b="30335"/>
          <a:stretch/>
        </p:blipFill>
        <p:spPr bwMode="auto">
          <a:xfrm>
            <a:off x="1505986" y="1802668"/>
            <a:ext cx="12229893" cy="9244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4B88A16-7587-C47E-CD87-530C898FA048}"/>
              </a:ext>
            </a:extLst>
          </p:cNvPr>
          <p:cNvSpPr txBox="1"/>
          <p:nvPr/>
        </p:nvSpPr>
        <p:spPr>
          <a:xfrm>
            <a:off x="14153321" y="4427421"/>
            <a:ext cx="9674087" cy="4309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R" sz="4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s-CR" sz="5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análisis indica una tendencia preocupante, de las 2,037 personas que han abandonado el banco, 1,424 poseían una tarjeta</a:t>
            </a:r>
            <a:endParaRPr lang="es-C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6606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CB0192-6B5F-94AC-1605-A24E3D4679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9126" y="510445"/>
            <a:ext cx="14785746" cy="3473358"/>
          </a:xfrm>
        </p:spPr>
        <p:txBody>
          <a:bodyPr>
            <a:normAutofit/>
          </a:bodyPr>
          <a:lstStyle/>
          <a:p>
            <a:r>
              <a:rPr lang="es-CR" sz="8800" dirty="0">
                <a:solidFill>
                  <a:schemeClr val="bg1"/>
                </a:solidFill>
                <a:latin typeface="+mj-lt"/>
              </a:rPr>
              <a:t>Entendimiento de los datos:</a:t>
            </a:r>
          </a:p>
        </p:txBody>
      </p:sp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7A3602A9-231F-349F-AB64-A6E49BC22895}"/>
              </a:ext>
            </a:extLst>
          </p:cNvPr>
          <p:cNvSpPr txBox="1">
            <a:spLocks/>
          </p:cNvSpPr>
          <p:nvPr/>
        </p:nvSpPr>
        <p:spPr>
          <a:xfrm>
            <a:off x="1402758" y="4640646"/>
            <a:ext cx="10097685" cy="2645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numCol="1" anchor="t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just" hangingPunct="1">
              <a:buSzPct val="150000"/>
              <a:buNone/>
            </a:pPr>
            <a:r>
              <a:rPr lang="es-CR" sz="3600" b="1" dirty="0">
                <a:solidFill>
                  <a:schemeClr val="bg1"/>
                </a:solidFill>
              </a:rPr>
              <a:t>Origen: </a:t>
            </a:r>
            <a:r>
              <a:rPr lang="es-CR" sz="3600" dirty="0">
                <a:solidFill>
                  <a:schemeClr val="bg1"/>
                </a:solidFill>
              </a:rPr>
              <a:t>Base de datos interna del banco, </a:t>
            </a:r>
            <a:r>
              <a:rPr lang="es-MX" sz="3600" dirty="0">
                <a:solidFill>
                  <a:schemeClr val="bg1"/>
                </a:solidFill>
              </a:rPr>
              <a:t>almacena información sobre los clientes, sus transacciones, productos contratados (como tarjetas de crédito), y otros detalles relevantes como el tiempo que llevan en el banco, sus saldos, etc.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9D52CC45-610C-1136-F42A-1B5C2E303440}"/>
              </a:ext>
            </a:extLst>
          </p:cNvPr>
          <p:cNvSpPr txBox="1">
            <a:spLocks/>
          </p:cNvSpPr>
          <p:nvPr/>
        </p:nvSpPr>
        <p:spPr>
          <a:xfrm>
            <a:off x="12883558" y="4640646"/>
            <a:ext cx="10094976" cy="3473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numCol="1" anchor="t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just" hangingPunct="1">
              <a:buSzPct val="150000"/>
              <a:buNone/>
            </a:pPr>
            <a:r>
              <a:rPr lang="es-CR" sz="5000" b="1" dirty="0">
                <a:solidFill>
                  <a:schemeClr val="bg1"/>
                </a:solidFill>
              </a:rPr>
              <a:t>Recolección: </a:t>
            </a:r>
            <a:r>
              <a:rPr lang="es-MX" sz="3600" dirty="0">
                <a:solidFill>
                  <a:schemeClr val="bg1"/>
                </a:solidFill>
              </a:rPr>
              <a:t>La mayoría de los datos son recolectados automáticamente a través de sistemas de transacciones, donde cada acción del cliente (como un depósito, retiro o uso de tarjeta) se registra en tiempo real.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F36EDF8F-8EA9-8EF5-EF18-594212789063}"/>
              </a:ext>
            </a:extLst>
          </p:cNvPr>
          <p:cNvSpPr txBox="1">
            <a:spLocks/>
          </p:cNvSpPr>
          <p:nvPr/>
        </p:nvSpPr>
        <p:spPr>
          <a:xfrm>
            <a:off x="7144511" y="9732198"/>
            <a:ext cx="10094976" cy="373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numCol="1" anchor="t">
            <a:no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just" hangingPunct="1">
              <a:buSzPct val="150000"/>
              <a:buNone/>
            </a:pPr>
            <a:r>
              <a:rPr lang="es-CR" sz="3600" b="1" dirty="0">
                <a:solidFill>
                  <a:schemeClr val="bg1"/>
                </a:solidFill>
              </a:rPr>
              <a:t>Susceptibilidad a Fallos: </a:t>
            </a:r>
            <a:r>
              <a:rPr lang="es-CR" sz="3600" dirty="0">
                <a:solidFill>
                  <a:schemeClr val="bg1"/>
                </a:solidFill>
              </a:rPr>
              <a:t>Datos incompletos, Errores de Registro, Actualización de Datos son algunos de los posibles fallos dentro de la base de datos.</a:t>
            </a: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5600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693</Words>
  <Application>Microsoft Office PowerPoint</Application>
  <PresentationFormat>Personalizado</PresentationFormat>
  <Paragraphs>59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8" baseType="lpstr">
      <vt:lpstr>Abrade-Black</vt:lpstr>
      <vt:lpstr>Arial</vt:lpstr>
      <vt:lpstr>Calibri</vt:lpstr>
      <vt:lpstr>Helvetica Light</vt:lpstr>
      <vt:lpstr>Helvetica Neue</vt:lpstr>
      <vt:lpstr>Symbol</vt:lpstr>
      <vt:lpstr>Times New Roman</vt:lpstr>
      <vt:lpstr>Wingdings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Olda Bustillos Ortega</dc:creator>
  <cp:lastModifiedBy>Brayan Chavarria</cp:lastModifiedBy>
  <cp:revision>10</cp:revision>
  <dcterms:modified xsi:type="dcterms:W3CDTF">2024-08-13T23:47:37Z</dcterms:modified>
</cp:coreProperties>
</file>